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90" r:id="rId4"/>
    <p:sldId id="267" r:id="rId5"/>
    <p:sldId id="268" r:id="rId6"/>
    <p:sldId id="269" r:id="rId7"/>
    <p:sldId id="265" r:id="rId8"/>
    <p:sldId id="258" r:id="rId9"/>
    <p:sldId id="266" r:id="rId10"/>
    <p:sldId id="282" r:id="rId11"/>
    <p:sldId id="284" r:id="rId12"/>
    <p:sldId id="286" r:id="rId13"/>
    <p:sldId id="291" r:id="rId14"/>
    <p:sldId id="292" r:id="rId15"/>
    <p:sldId id="293" r:id="rId16"/>
    <p:sldId id="294" r:id="rId17"/>
    <p:sldId id="279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59" autoAdjust="0"/>
    <p:restoredTop sz="86323" autoAdjust="0"/>
  </p:normalViewPr>
  <p:slideViewPr>
    <p:cSldViewPr>
      <p:cViewPr varScale="1">
        <p:scale>
          <a:sx n="63" d="100"/>
          <a:sy n="63" d="100"/>
        </p:scale>
        <p:origin x="-136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3" Type="http://schemas.openxmlformats.org/officeDocument/2006/relationships/slide" Target="slides/slide2.xml" /><Relationship Id="rId21" Type="http://schemas.openxmlformats.org/officeDocument/2006/relationships/theme" Target="theme/theme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10" Type="http://schemas.openxmlformats.org/officeDocument/2006/relationships/slide" Target="slides/slide9.xml" /><Relationship Id="rId19" Type="http://schemas.openxmlformats.org/officeDocument/2006/relationships/presProps" Target="pres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tableStyles" Target="tableStyle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Relationship Id="rId6" Type="http://schemas.openxmlformats.org/officeDocument/2006/relationships/image" Target="../media/image7.png" /><Relationship Id="rId5" Type="http://schemas.openxmlformats.org/officeDocument/2006/relationships/image" Target="../media/image6.png" /><Relationship Id="rId4" Type="http://schemas.openxmlformats.org/officeDocument/2006/relationships/image" Target="../media/image5.png" 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 /><Relationship Id="rId2" Type="http://schemas.openxmlformats.org/officeDocument/2006/relationships/image" Target="../media/image9.JPG" /><Relationship Id="rId1" Type="http://schemas.openxmlformats.org/officeDocument/2006/relationships/slideMaster" Target="../slideMasters/slideMaster1.xml" /><Relationship Id="rId6" Type="http://schemas.openxmlformats.org/officeDocument/2006/relationships/image" Target="../media/image13.jpeg" /><Relationship Id="rId5" Type="http://schemas.openxmlformats.org/officeDocument/2006/relationships/image" Target="../media/image12.jpg" /><Relationship Id="rId4" Type="http://schemas.openxmlformats.org/officeDocument/2006/relationships/image" Target="../media/image11.jpg" 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 /><Relationship Id="rId1" Type="http://schemas.openxmlformats.org/officeDocument/2006/relationships/slideMaster" Target="../slideMasters/slideMaster1.xml" 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 /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548681"/>
            <a:ext cx="45719" cy="144016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476672"/>
            <a:ext cx="8352928" cy="5976664"/>
          </a:xfrm>
        </p:spPr>
        <p:txBody>
          <a:bodyPr anchor="t">
            <a:normAutofit/>
          </a:bodyPr>
          <a:lstStyle>
            <a:lvl1pPr marL="0" indent="0" algn="r">
              <a:buNone/>
              <a:defRPr sz="2400">
                <a:solidFill>
                  <a:srgbClr val="00206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«От того, как ребенку будет открыта звуковая действительность языка, строение звуковой формы слова, зависит не только усвоение грамоты, но и все последующее усвоение языка» Д.Б. </a:t>
            </a:r>
            <a:r>
              <a:rPr lang="ru-RU" dirty="0" err="1"/>
              <a:t>Эльконин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33042-E28B-4263-9793-BF3C01DD50E4}" type="datetimeFigureOut">
              <a:rPr lang="ru-RU" smtClean="0"/>
              <a:t>31.01.2017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CDA9D-962F-4246-927D-E501C4E1F0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l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21138"/>
            <a:ext cx="8640960" cy="871937"/>
          </a:xfrm>
        </p:spPr>
        <p:txBody>
          <a:bodyPr anchor="b">
            <a:normAutofit/>
          </a:bodyPr>
          <a:lstStyle>
            <a:lvl1pPr algn="l">
              <a:defRPr sz="4400" b="1">
                <a:solidFill>
                  <a:srgbClr val="A50021"/>
                </a:solidFill>
              </a:defRPr>
            </a:lvl1pPr>
          </a:lstStyle>
          <a:p>
            <a:r>
              <a:rPr lang="ru-RU" dirty="0"/>
              <a:t>Методы и приемы: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951" y="1126451"/>
            <a:ext cx="5299735" cy="5078000"/>
          </a:xfrm>
        </p:spPr>
        <p:txBody>
          <a:bodyPr anchor="t">
            <a:normAutofit/>
          </a:bodyPr>
          <a:lstStyle>
            <a:lvl1pPr marL="171450" indent="-171450">
              <a:buFont typeface="Wingdings" pitchFamily="2" charset="2"/>
              <a:buChar char="v"/>
              <a:defRPr sz="2400" baseline="0">
                <a:solidFill>
                  <a:srgbClr val="00206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ru-RU" dirty="0"/>
          </a:p>
          <a:p>
            <a:pPr lvl="0"/>
            <a:endParaRPr lang="ru-RU" dirty="0"/>
          </a:p>
          <a:p>
            <a:pPr lvl="0"/>
            <a:r>
              <a:rPr lang="ru-RU" dirty="0"/>
              <a:t>Игровые методы;</a:t>
            </a:r>
          </a:p>
          <a:p>
            <a:pPr lvl="0"/>
            <a:r>
              <a:rPr lang="ru-RU" dirty="0"/>
              <a:t>Показ картинок;</a:t>
            </a:r>
          </a:p>
          <a:p>
            <a:pPr lvl="0"/>
            <a:r>
              <a:rPr lang="ru-RU" dirty="0"/>
              <a:t>Показ образца;</a:t>
            </a:r>
          </a:p>
          <a:p>
            <a:pPr lvl="0"/>
            <a:r>
              <a:rPr lang="ru-RU" dirty="0"/>
              <a:t>Показ способа действия;</a:t>
            </a:r>
          </a:p>
          <a:p>
            <a:pPr lvl="0"/>
            <a:r>
              <a:rPr lang="ru-RU" dirty="0"/>
              <a:t>Словесные методы;</a:t>
            </a:r>
          </a:p>
          <a:p>
            <a:pPr lvl="0"/>
            <a:r>
              <a:rPr lang="ru-RU" dirty="0"/>
              <a:t>Пояснение;</a:t>
            </a:r>
          </a:p>
          <a:p>
            <a:pPr lvl="0"/>
            <a:r>
              <a:rPr lang="ru-RU" dirty="0"/>
              <a:t>Художественное слово.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33042-E28B-4263-9793-BF3C01DD50E4}" type="datetimeFigureOut">
              <a:rPr lang="ru-RU" smtClean="0"/>
              <a:t>31.01.2017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CDA9D-962F-4246-927D-E501C4E1F02E}" type="slidenum">
              <a:rPr lang="ru-RU" smtClean="0"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5650540" y="1811313"/>
            <a:ext cx="3335825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</p:spTree>
  </p:cSld>
  <p:clrMapOvr>
    <a:masterClrMapping/>
  </p:clrMapOvr>
  <p:transition spd="slow">
    <p:pull dir="l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21138"/>
            <a:ext cx="8640960" cy="871937"/>
          </a:xfrm>
        </p:spPr>
        <p:txBody>
          <a:bodyPr anchor="b">
            <a:normAutofit/>
          </a:bodyPr>
          <a:lstStyle>
            <a:lvl1pPr algn="l">
              <a:defRPr sz="4400" b="1">
                <a:solidFill>
                  <a:srgbClr val="A50021"/>
                </a:solidFill>
              </a:defRPr>
            </a:lvl1pPr>
          </a:lstStyle>
          <a:p>
            <a:r>
              <a:rPr lang="ru-RU" dirty="0"/>
              <a:t>Формы работы с детьми: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951" y="1126451"/>
            <a:ext cx="5299735" cy="5078000"/>
          </a:xfrm>
        </p:spPr>
        <p:txBody>
          <a:bodyPr anchor="t">
            <a:normAutofit/>
          </a:bodyPr>
          <a:lstStyle>
            <a:lvl1pPr marL="171450" indent="-171450">
              <a:buFont typeface="Wingdings" pitchFamily="2" charset="2"/>
              <a:buChar char="v"/>
              <a:defRPr sz="4400" baseline="0">
                <a:solidFill>
                  <a:srgbClr val="00206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ru-RU" dirty="0"/>
          </a:p>
          <a:p>
            <a:pPr lvl="0"/>
            <a:r>
              <a:rPr lang="ru-RU" dirty="0"/>
              <a:t>игра;</a:t>
            </a:r>
          </a:p>
          <a:p>
            <a:pPr lvl="0"/>
            <a:r>
              <a:rPr lang="ru-RU" dirty="0"/>
              <a:t>занятия.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33042-E28B-4263-9793-BF3C01DD50E4}" type="datetimeFigureOut">
              <a:rPr lang="ru-RU" smtClean="0"/>
              <a:t>31.01.2017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CDA9D-962F-4246-927D-E501C4E1F02E}" type="slidenum">
              <a:rPr lang="ru-RU" smtClean="0"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5650540" y="1811313"/>
            <a:ext cx="3335825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243627"/>
      </p:ext>
    </p:extLst>
  </p:cSld>
  <p:clrMapOvr>
    <a:masterClrMapping/>
  </p:clrMapOvr>
  <p:transition spd="slow">
    <p:pull dir="l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21138"/>
            <a:ext cx="8640960" cy="871937"/>
          </a:xfrm>
        </p:spPr>
        <p:txBody>
          <a:bodyPr anchor="b">
            <a:normAutofit/>
          </a:bodyPr>
          <a:lstStyle>
            <a:lvl1pPr algn="l">
              <a:defRPr sz="3600" b="1" baseline="0">
                <a:solidFill>
                  <a:srgbClr val="A50021"/>
                </a:solidFill>
              </a:defRPr>
            </a:lvl1pPr>
          </a:lstStyle>
          <a:p>
            <a:r>
              <a:rPr lang="ru-RU" dirty="0"/>
              <a:t>Средства работы с детьми: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951" y="1126451"/>
            <a:ext cx="5299735" cy="5078000"/>
          </a:xfrm>
        </p:spPr>
        <p:txBody>
          <a:bodyPr anchor="t">
            <a:normAutofit/>
          </a:bodyPr>
          <a:lstStyle>
            <a:lvl1pPr marL="171450" indent="-171450">
              <a:buFont typeface="Wingdings" pitchFamily="2" charset="2"/>
              <a:buChar char="v"/>
              <a:defRPr sz="3200" baseline="0">
                <a:solidFill>
                  <a:srgbClr val="00206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ru-RU" dirty="0"/>
          </a:p>
          <a:p>
            <a:pPr lvl="0"/>
            <a:r>
              <a:rPr lang="ru-RU" dirty="0"/>
              <a:t>Дидактические игры;</a:t>
            </a:r>
          </a:p>
          <a:p>
            <a:pPr lvl="0"/>
            <a:r>
              <a:rPr lang="ru-RU" dirty="0"/>
              <a:t>Художественная литература;</a:t>
            </a:r>
          </a:p>
          <a:p>
            <a:pPr lvl="0"/>
            <a:r>
              <a:rPr lang="ru-RU" dirty="0"/>
              <a:t>Картотека картинок;</a:t>
            </a:r>
          </a:p>
          <a:p>
            <a:pPr lvl="0"/>
            <a:r>
              <a:rPr lang="ru-RU" dirty="0"/>
              <a:t>Игрушки и игровые материалы.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33042-E28B-4263-9793-BF3C01DD50E4}" type="datetimeFigureOut">
              <a:rPr lang="ru-RU" smtClean="0"/>
              <a:t>31.01.2017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CDA9D-962F-4246-927D-E501C4E1F02E}" type="slidenum">
              <a:rPr lang="ru-RU" smtClean="0"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5650540" y="1811313"/>
            <a:ext cx="3335825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245404"/>
      </p:ext>
    </p:extLst>
  </p:cSld>
  <p:clrMapOvr>
    <a:masterClrMapping/>
  </p:clrMapOvr>
  <p:transition spd="slow">
    <p:pull dir="l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21138"/>
            <a:ext cx="8640960" cy="3235854"/>
          </a:xfrm>
        </p:spPr>
        <p:txBody>
          <a:bodyPr anchor="b">
            <a:normAutofit/>
          </a:bodyPr>
          <a:lstStyle>
            <a:lvl1pPr algn="ctr">
              <a:defRPr sz="4400" b="1" baseline="0">
                <a:solidFill>
                  <a:srgbClr val="A50021"/>
                </a:solidFill>
              </a:defRPr>
            </a:lvl1pPr>
          </a:lstStyle>
          <a:p>
            <a:r>
              <a:rPr lang="ru-RU" dirty="0"/>
              <a:t>Пример занятия с детьми: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33042-E28B-4263-9793-BF3C01DD50E4}" type="datetimeFigureOut">
              <a:rPr lang="ru-RU" smtClean="0"/>
              <a:t>31.01.2017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284984"/>
            <a:ext cx="2817125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540238"/>
      </p:ext>
    </p:extLst>
  </p:cSld>
  <p:clrMapOvr>
    <a:masterClrMapping/>
  </p:clrMapOvr>
  <p:transition spd="slow">
    <p:pull dir="l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21138"/>
            <a:ext cx="6120680" cy="3811918"/>
          </a:xfrm>
        </p:spPr>
        <p:txBody>
          <a:bodyPr anchor="b">
            <a:normAutofit/>
          </a:bodyPr>
          <a:lstStyle>
            <a:lvl1pPr algn="ctr">
              <a:defRPr sz="4400" b="1" baseline="0">
                <a:solidFill>
                  <a:srgbClr val="A50021"/>
                </a:solidFill>
              </a:defRPr>
            </a:lvl1pPr>
          </a:lstStyle>
          <a:p>
            <a:r>
              <a:rPr lang="ru-RU" dirty="0"/>
              <a:t>Игра «Узнай, какой игрушки не стало»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448" y="404664"/>
            <a:ext cx="3599695" cy="540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601415"/>
      </p:ext>
    </p:extLst>
  </p:cSld>
  <p:clrMapOvr>
    <a:masterClrMapping/>
  </p:clrMapOvr>
  <p:transition spd="slow">
    <p:pull dir="l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" y="-171400"/>
            <a:ext cx="2228093" cy="32403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887789"/>
            <a:ext cx="2243611" cy="20480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76087"/>
            <a:ext cx="2448272" cy="2770921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 userDrawn="1"/>
        </p:nvCxnSpPr>
        <p:spPr>
          <a:xfrm>
            <a:off x="251520" y="3212976"/>
            <a:ext cx="8568952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519" y="3789040"/>
            <a:ext cx="2494881" cy="227743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453" y="3152014"/>
            <a:ext cx="2597675" cy="2940014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 userDrawn="1"/>
        </p:nvCxnSpPr>
        <p:spPr>
          <a:xfrm>
            <a:off x="2627784" y="164931"/>
            <a:ext cx="144016" cy="6576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 userDrawn="1"/>
        </p:nvCxnSpPr>
        <p:spPr>
          <a:xfrm>
            <a:off x="6156176" y="164931"/>
            <a:ext cx="72008" cy="64324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ll dir="l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 flipH="1">
            <a:off x="4211959" y="476672"/>
            <a:ext cx="4752524" cy="6059578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dirty="0"/>
              <a:t>Игровое упражнение </a:t>
            </a:r>
            <a:br>
              <a:rPr lang="ru-RU" dirty="0"/>
            </a:br>
            <a:r>
              <a:rPr lang="ru-RU" dirty="0"/>
              <a:t>«Поезд и птицы»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5019370" cy="490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285402"/>
      </p:ext>
    </p:extLst>
  </p:cSld>
  <p:clrMapOvr>
    <a:masterClrMapping/>
  </p:clrMapOvr>
  <p:transition spd="slow">
    <p:pull dir="l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-459432"/>
            <a:ext cx="6363072" cy="45885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90" y="801747"/>
            <a:ext cx="2580401" cy="28733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328" y="3688455"/>
            <a:ext cx="2692820" cy="31659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86" y="3688455"/>
            <a:ext cx="2347342" cy="32345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147" y="3861048"/>
            <a:ext cx="3857477" cy="2889341"/>
          </a:xfrm>
          <a:prstGeom prst="rect">
            <a:avLst/>
          </a:prstGeom>
        </p:spPr>
      </p:pic>
    </p:spTree>
  </p:cSld>
  <p:clrMapOvr>
    <a:masterClrMapping/>
  </p:clrMapOvr>
  <p:transition spd="slow">
    <p:pull dir="l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 flipH="1">
            <a:off x="0" y="188640"/>
            <a:ext cx="8856983" cy="1760477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Физкультминутка. Игра «Поезд»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 flipH="1">
            <a:off x="1180945" y="2276872"/>
            <a:ext cx="7063463" cy="4040063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b="1" dirty="0">
              <a:solidFill>
                <a:srgbClr val="002060"/>
              </a:solidFill>
            </a:endParaRPr>
          </a:p>
          <a:p>
            <a:endParaRPr lang="ru-RU" b="1" dirty="0">
              <a:solidFill>
                <a:srgbClr val="002060"/>
              </a:solidFill>
            </a:endParaRPr>
          </a:p>
          <a:p>
            <a:endParaRPr lang="ru-RU" b="1" dirty="0">
              <a:solidFill>
                <a:srgbClr val="002060"/>
              </a:solidFill>
            </a:endParaRPr>
          </a:p>
          <a:p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>
                <a:solidFill>
                  <a:srgbClr val="002060"/>
                </a:solidFill>
              </a:rPr>
              <a:t>Дети встают друг за другом, образуя поезд. Заранее расставить в разных местах дороги, где проедет поезд, игрушки изображающие разных животных. Перед тем, как поезд отправится в путь, напомните детям, что поезд должен погудеть, если на дороге встретятся животные (У-у-у»); миновав их, поезд перестает гудеть.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56992"/>
            <a:ext cx="8028384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60980"/>
      </p:ext>
    </p:extLst>
  </p:cSld>
  <p:clrMapOvr>
    <a:masterClrMapping/>
  </p:clrMapOvr>
  <p:transition spd="slow">
    <p:pull dir="l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 flipH="1">
            <a:off x="-468561" y="12339"/>
            <a:ext cx="8496943" cy="1832485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dirty="0"/>
              <a:t>Заучивание </a:t>
            </a:r>
            <a:r>
              <a:rPr lang="ru-RU" dirty="0" err="1"/>
              <a:t>потешки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 flipH="1">
            <a:off x="-2" y="2852936"/>
            <a:ext cx="6804249" cy="2880320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Рано-рано поутру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</a:rPr>
              <a:t>Пастушок: «Ту-</a:t>
            </a:r>
            <a:r>
              <a:rPr lang="ru-RU" sz="3200" b="1" dirty="0" err="1">
                <a:solidFill>
                  <a:srgbClr val="002060"/>
                </a:solidFill>
              </a:rPr>
              <a:t>ру</a:t>
            </a:r>
            <a:r>
              <a:rPr lang="ru-RU" sz="3200" b="1" dirty="0">
                <a:solidFill>
                  <a:srgbClr val="002060"/>
                </a:solidFill>
              </a:rPr>
              <a:t>! Ту-</a:t>
            </a:r>
            <a:r>
              <a:rPr lang="ru-RU" sz="3200" b="1" dirty="0" err="1">
                <a:solidFill>
                  <a:srgbClr val="002060"/>
                </a:solidFill>
              </a:rPr>
              <a:t>ру</a:t>
            </a:r>
            <a:r>
              <a:rPr lang="ru-RU" sz="3200" b="1" dirty="0">
                <a:solidFill>
                  <a:srgbClr val="002060"/>
                </a:solidFill>
              </a:rPr>
              <a:t>!»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</a:rPr>
              <a:t>А коровы в лад ему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</a:rPr>
              <a:t>Затянули: «Му-му-</a:t>
            </a:r>
            <a:r>
              <a:rPr lang="ru-RU" sz="3200" b="1" dirty="0" err="1">
                <a:solidFill>
                  <a:srgbClr val="002060"/>
                </a:solidFill>
              </a:rPr>
              <a:t>му</a:t>
            </a:r>
            <a:r>
              <a:rPr lang="ru-RU" sz="3200" b="1" dirty="0">
                <a:solidFill>
                  <a:srgbClr val="002060"/>
                </a:solidFill>
              </a:rPr>
              <a:t>!»</a:t>
            </a:r>
          </a:p>
          <a:p>
            <a:pPr algn="ctr"/>
            <a:endParaRPr lang="ru-RU" sz="3200" b="1" dirty="0">
              <a:solidFill>
                <a:srgbClr val="002060"/>
              </a:solidFill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628800"/>
            <a:ext cx="5487351" cy="548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39502"/>
      </p:ext>
    </p:extLst>
  </p:cSld>
  <p:clrMapOvr>
    <a:masterClrMapping/>
  </p:clrMapOvr>
  <p:transition spd="slow">
    <p:pull dir="l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 sz="2400" b="1">
                <a:solidFill>
                  <a:srgbClr val="002060"/>
                </a:solidFill>
              </a:defRPr>
            </a:lvl2pPr>
            <a:lvl3pPr>
              <a:defRPr sz="2400" b="1">
                <a:solidFill>
                  <a:srgbClr val="002060"/>
                </a:solidFill>
              </a:defRPr>
            </a:lvl3pPr>
            <a:lvl4pPr>
              <a:defRPr sz="2400" b="1" baseline="0">
                <a:solidFill>
                  <a:srgbClr val="002060"/>
                </a:solidFill>
              </a:defRPr>
            </a:lvl4pPr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dirty="0"/>
              <a:t>Цель опыта:</a:t>
            </a:r>
          </a:p>
          <a:p>
            <a:pPr lvl="1"/>
            <a:r>
              <a:rPr lang="ru-RU" dirty="0"/>
              <a:t>Воспитание звуковой культуры речи детей 3-4 лет посредством дидактических игр и речевых упражнений.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33042-E28B-4263-9793-BF3C01DD50E4}" type="datetimeFigureOut">
              <a:rPr lang="ru-RU" smtClean="0"/>
              <a:t>31.01.2017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CDA9D-962F-4246-927D-E501C4E1F0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l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741593"/>
      </p:ext>
    </p:extLst>
  </p:cSld>
  <p:clrMapOvr>
    <a:masterClrMapping/>
  </p:clrMapOvr>
  <p:transition spd="slow">
    <p:pull dir="l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 sz="2400" b="1">
                <a:solidFill>
                  <a:srgbClr val="002060"/>
                </a:solidFill>
              </a:defRPr>
            </a:lvl2pPr>
            <a:lvl3pPr>
              <a:defRPr sz="2400" b="1">
                <a:solidFill>
                  <a:srgbClr val="002060"/>
                </a:solidFill>
              </a:defRPr>
            </a:lvl3pPr>
            <a:lvl4pPr>
              <a:defRPr sz="2400" b="1" baseline="0">
                <a:solidFill>
                  <a:srgbClr val="002060"/>
                </a:solidFill>
              </a:defRPr>
            </a:lvl4pPr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dirty="0"/>
              <a:t>Задачи:</a:t>
            </a:r>
          </a:p>
          <a:p>
            <a:pPr lvl="1"/>
            <a:r>
              <a:rPr lang="ru-RU" dirty="0"/>
              <a:t>Развитие у ребенка речевого слуха, речевого дыхания, артикуляционного аппарата;</a:t>
            </a:r>
          </a:p>
          <a:p>
            <a:pPr lvl="2"/>
            <a:r>
              <a:rPr lang="ru-RU" dirty="0"/>
              <a:t>Формирование умения говорить согласно нормам литературного произношения;</a:t>
            </a:r>
          </a:p>
          <a:p>
            <a:pPr lvl="3"/>
            <a:r>
              <a:rPr lang="ru-RU" dirty="0"/>
              <a:t>Формирование выразительности речи </a:t>
            </a:r>
          </a:p>
          <a:p>
            <a:pPr lvl="3"/>
            <a:r>
              <a:rPr lang="ru-RU" dirty="0"/>
              <a:t>Выработка дикции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33042-E28B-4263-9793-BF3C01DD50E4}" type="datetimeFigureOut">
              <a:rPr lang="ru-RU" smtClean="0"/>
              <a:t>31.01.2017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CDA9D-962F-4246-927D-E501C4E1F0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217660"/>
      </p:ext>
    </p:extLst>
  </p:cSld>
  <p:clrMapOvr>
    <a:masterClrMapping/>
  </p:clrMapOvr>
  <p:transition spd="slow">
    <p:pull dir="l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 sz="2400" b="1">
                <a:solidFill>
                  <a:srgbClr val="002060"/>
                </a:solidFill>
              </a:defRPr>
            </a:lvl2pPr>
            <a:lvl3pPr>
              <a:defRPr sz="2400" b="1">
                <a:solidFill>
                  <a:srgbClr val="002060"/>
                </a:solidFill>
              </a:defRPr>
            </a:lvl3pPr>
            <a:lvl4pPr>
              <a:defRPr sz="2400" b="1" baseline="0">
                <a:solidFill>
                  <a:srgbClr val="002060"/>
                </a:solidFill>
              </a:defRPr>
            </a:lvl4pPr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dirty="0"/>
              <a:t>Принципы:</a:t>
            </a:r>
          </a:p>
          <a:p>
            <a:pPr lvl="1"/>
            <a:r>
              <a:rPr lang="ru-RU" dirty="0"/>
              <a:t>наглядности;</a:t>
            </a:r>
          </a:p>
          <a:p>
            <a:pPr lvl="2"/>
            <a:r>
              <a:rPr lang="ru-RU" dirty="0"/>
              <a:t>доступности;</a:t>
            </a:r>
          </a:p>
          <a:p>
            <a:pPr lvl="3"/>
            <a:r>
              <a:rPr lang="ru-RU" dirty="0"/>
              <a:t>систематичности и последовательности;</a:t>
            </a:r>
          </a:p>
          <a:p>
            <a:pPr lvl="3"/>
            <a:r>
              <a:rPr lang="ru-RU" dirty="0"/>
              <a:t>развивающего и воспитывающего обучения;</a:t>
            </a:r>
          </a:p>
          <a:p>
            <a:pPr lvl="3"/>
            <a:r>
              <a:rPr lang="ru-RU" dirty="0"/>
              <a:t>Учета возрастных и индивидуальных особенностей.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33042-E28B-4263-9793-BF3C01DD50E4}" type="datetimeFigureOut">
              <a:rPr lang="ru-RU" smtClean="0"/>
              <a:t>31.01.2017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CDA9D-962F-4246-927D-E501C4E1F0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566764"/>
      </p:ext>
    </p:extLst>
  </p:cSld>
  <p:clrMapOvr>
    <a:masterClrMapping/>
  </p:clrMapOvr>
  <p:transition spd="slow">
    <p:pull dir="l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3568" y="534777"/>
            <a:ext cx="7848871" cy="5324022"/>
          </a:xfrm>
        </p:spPr>
        <p:txBody>
          <a:bodyPr>
            <a:normAutofit/>
          </a:bodyPr>
          <a:lstStyle>
            <a:lvl1pPr>
              <a:defRPr sz="4400" baseline="0"/>
            </a:lvl1pPr>
            <a:lvl2pPr>
              <a:defRPr sz="2400" b="1">
                <a:solidFill>
                  <a:srgbClr val="002060"/>
                </a:solidFill>
              </a:defRPr>
            </a:lvl2pPr>
            <a:lvl3pPr>
              <a:defRPr sz="2400" b="1">
                <a:solidFill>
                  <a:srgbClr val="002060"/>
                </a:solidFill>
              </a:defRPr>
            </a:lvl3pPr>
            <a:lvl4pPr>
              <a:defRPr sz="2400" b="1" baseline="0">
                <a:solidFill>
                  <a:srgbClr val="002060"/>
                </a:solidFill>
              </a:defRPr>
            </a:lvl4pPr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dirty="0"/>
              <a:t>Особенности в </a:t>
            </a:r>
            <a:r>
              <a:rPr lang="ru-RU" dirty="0" err="1"/>
              <a:t>словопроизношении</a:t>
            </a:r>
            <a:r>
              <a:rPr lang="ru-RU" dirty="0"/>
              <a:t>: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33042-E28B-4263-9793-BF3C01DD50E4}" type="datetimeFigureOut">
              <a:rPr lang="ru-RU" smtClean="0"/>
              <a:t>31.01.2017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CDA9D-962F-4246-927D-E501C4E1F0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551139"/>
      </p:ext>
    </p:extLst>
  </p:cSld>
  <p:clrMapOvr>
    <a:masterClrMapping/>
  </p:clrMapOvr>
  <p:transition spd="slow">
    <p:pull dir="l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sz="4000"/>
            </a:lvl1pPr>
            <a:lvl2pPr>
              <a:defRPr sz="2400" b="1">
                <a:solidFill>
                  <a:srgbClr val="002060"/>
                </a:solidFill>
              </a:defRPr>
            </a:lvl2pPr>
            <a:lvl3pPr>
              <a:defRPr sz="2400" b="1">
                <a:solidFill>
                  <a:srgbClr val="002060"/>
                </a:solidFill>
              </a:defRPr>
            </a:lvl3pPr>
            <a:lvl4pPr>
              <a:defRPr sz="2400" b="1" baseline="0">
                <a:solidFill>
                  <a:srgbClr val="002060"/>
                </a:solidFill>
              </a:defRPr>
            </a:lvl4pPr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3"/>
            <a:r>
              <a:rPr lang="ru-RU" dirty="0"/>
              <a:t>Сокращение («</a:t>
            </a:r>
            <a:r>
              <a:rPr lang="ru-RU" dirty="0" err="1"/>
              <a:t>тул</a:t>
            </a:r>
            <a:r>
              <a:rPr lang="ru-RU" dirty="0"/>
              <a:t>» - стул).</a:t>
            </a:r>
          </a:p>
          <a:p>
            <a:pPr lvl="3"/>
            <a:r>
              <a:rPr lang="ru-RU" dirty="0"/>
              <a:t>Перестановки («</a:t>
            </a:r>
            <a:r>
              <a:rPr lang="ru-RU" dirty="0" err="1"/>
              <a:t>корвик</a:t>
            </a:r>
            <a:r>
              <a:rPr lang="ru-RU" dirty="0"/>
              <a:t>» - коврик).</a:t>
            </a:r>
          </a:p>
          <a:p>
            <a:pPr lvl="3"/>
            <a:r>
              <a:rPr lang="ru-RU" dirty="0"/>
              <a:t>Уподобление одного звука другим («</a:t>
            </a:r>
            <a:r>
              <a:rPr lang="ru-RU" dirty="0" err="1"/>
              <a:t>бабака</a:t>
            </a:r>
            <a:r>
              <a:rPr lang="ru-RU" dirty="0"/>
              <a:t>» - собака).</a:t>
            </a:r>
          </a:p>
          <a:p>
            <a:pPr lvl="3"/>
            <a:r>
              <a:rPr lang="ru-RU" dirty="0"/>
              <a:t>Слияние ( «</a:t>
            </a:r>
            <a:r>
              <a:rPr lang="ru-RU" dirty="0" err="1"/>
              <a:t>Мафеда</a:t>
            </a:r>
            <a:r>
              <a:rPr lang="ru-RU" dirty="0"/>
              <a:t>» – Мария Федоровна).</a:t>
            </a:r>
          </a:p>
          <a:p>
            <a:pPr lvl="3"/>
            <a:r>
              <a:rPr lang="ru-RU" dirty="0"/>
              <a:t>Добавление звуков («</a:t>
            </a:r>
            <a:r>
              <a:rPr lang="ru-RU" dirty="0" err="1"/>
              <a:t>реблята</a:t>
            </a:r>
            <a:r>
              <a:rPr lang="ru-RU" dirty="0"/>
              <a:t>» – ребята).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33042-E28B-4263-9793-BF3C01DD50E4}" type="datetimeFigureOut">
              <a:rPr lang="ru-RU" smtClean="0"/>
              <a:t>31.01.2017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CDA9D-962F-4246-927D-E501C4E1F0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616328"/>
      </p:ext>
    </p:extLst>
  </p:cSld>
  <p:clrMapOvr>
    <a:masterClrMapping/>
  </p:clrMapOvr>
  <p:transition spd="slow">
    <p:pull dir="l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sz="2800"/>
            </a:lvl1pPr>
            <a:lvl2pPr>
              <a:defRPr sz="2400" b="1">
                <a:solidFill>
                  <a:srgbClr val="002060"/>
                </a:solidFill>
              </a:defRPr>
            </a:lvl2pPr>
            <a:lvl3pPr>
              <a:defRPr sz="2400" b="1">
                <a:solidFill>
                  <a:srgbClr val="002060"/>
                </a:solidFill>
              </a:defRPr>
            </a:lvl3pPr>
            <a:lvl4pPr>
              <a:defRPr sz="2400" b="1" baseline="0">
                <a:solidFill>
                  <a:srgbClr val="002060"/>
                </a:solidFill>
              </a:defRPr>
            </a:lvl4pPr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2"/>
            <a:r>
              <a:rPr lang="ru-RU" dirty="0"/>
              <a:t>Согласные произносятся смягченно («</a:t>
            </a:r>
            <a:r>
              <a:rPr lang="ru-RU" dirty="0" err="1"/>
              <a:t>зюк</a:t>
            </a:r>
            <a:r>
              <a:rPr lang="ru-RU" dirty="0"/>
              <a:t>» = жук);</a:t>
            </a:r>
          </a:p>
          <a:p>
            <a:pPr lvl="3"/>
            <a:r>
              <a:rPr lang="ru-RU" dirty="0"/>
              <a:t>Свистящие звуки «С», «З», «Ц» произносятся недостаточно четко, часто не произносятся («абака» =собака, «</a:t>
            </a:r>
            <a:r>
              <a:rPr lang="ru-RU" dirty="0" err="1"/>
              <a:t>фолнце</a:t>
            </a:r>
            <a:r>
              <a:rPr lang="ru-RU" dirty="0"/>
              <a:t>» = солнце);</a:t>
            </a:r>
          </a:p>
          <a:p>
            <a:pPr lvl="3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33042-E28B-4263-9793-BF3C01DD50E4}" type="datetimeFigureOut">
              <a:rPr lang="ru-RU" smtClean="0"/>
              <a:t>31.01.2017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CDA9D-962F-4246-927D-E501C4E1F0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473517"/>
      </p:ext>
    </p:extLst>
  </p:cSld>
  <p:clrMapOvr>
    <a:masterClrMapping/>
  </p:clrMapOvr>
  <p:transition spd="slow">
    <p:pull dir="l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sz="2800"/>
            </a:lvl1pPr>
            <a:lvl2pPr>
              <a:defRPr sz="2400" b="1">
                <a:solidFill>
                  <a:srgbClr val="002060"/>
                </a:solidFill>
              </a:defRPr>
            </a:lvl2pPr>
            <a:lvl3pPr>
              <a:defRPr sz="2400" b="1">
                <a:solidFill>
                  <a:srgbClr val="002060"/>
                </a:solidFill>
              </a:defRPr>
            </a:lvl3pPr>
            <a:lvl4pPr>
              <a:defRPr sz="2400" b="1" baseline="0">
                <a:solidFill>
                  <a:srgbClr val="002060"/>
                </a:solidFill>
              </a:defRPr>
            </a:lvl4pPr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3"/>
            <a:r>
              <a:rPr lang="ru-RU" dirty="0"/>
              <a:t>Звуки «Л», «Р» пропускаются или заменяются на другие («</a:t>
            </a:r>
            <a:r>
              <a:rPr lang="ru-RU" dirty="0" err="1"/>
              <a:t>лямпа</a:t>
            </a:r>
            <a:r>
              <a:rPr lang="ru-RU" dirty="0"/>
              <a:t>», «</a:t>
            </a:r>
            <a:r>
              <a:rPr lang="ru-RU" dirty="0" err="1"/>
              <a:t>ямпа</a:t>
            </a:r>
            <a:r>
              <a:rPr lang="ru-RU" dirty="0"/>
              <a:t>» = лампа, «</a:t>
            </a:r>
            <a:r>
              <a:rPr lang="ru-RU" dirty="0" err="1"/>
              <a:t>ыба</a:t>
            </a:r>
            <a:r>
              <a:rPr lang="ru-RU" dirty="0"/>
              <a:t>», «</a:t>
            </a:r>
            <a:r>
              <a:rPr lang="ru-RU" dirty="0" err="1"/>
              <a:t>лыба</a:t>
            </a:r>
            <a:r>
              <a:rPr lang="ru-RU" dirty="0"/>
              <a:t>» = рыба);</a:t>
            </a:r>
          </a:p>
          <a:p>
            <a:pPr lvl="3"/>
            <a:r>
              <a:rPr lang="ru-RU" dirty="0"/>
              <a:t>Шипящие звуки «Ш», «Ж», «Ч», «Щ» произносятся недостаточно четко, часто заменяются свистящими: (шапка = «сапка», «</a:t>
            </a:r>
            <a:r>
              <a:rPr lang="ru-RU" dirty="0" err="1"/>
              <a:t>фапка</a:t>
            </a:r>
            <a:r>
              <a:rPr lang="ru-RU" dirty="0"/>
              <a:t>», жук = «</a:t>
            </a:r>
            <a:r>
              <a:rPr lang="ru-RU" dirty="0" err="1"/>
              <a:t>зук</a:t>
            </a:r>
            <a:r>
              <a:rPr lang="ru-RU" dirty="0"/>
              <a:t>», «</a:t>
            </a:r>
            <a:r>
              <a:rPr lang="ru-RU" dirty="0" err="1"/>
              <a:t>вук</a:t>
            </a:r>
            <a:r>
              <a:rPr lang="ru-RU" dirty="0"/>
              <a:t>», щетка = «сетка», «тетка»).</a:t>
            </a:r>
          </a:p>
          <a:p>
            <a:pPr lvl="3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33042-E28B-4263-9793-BF3C01DD50E4}" type="datetimeFigureOut">
              <a:rPr lang="ru-RU" smtClean="0"/>
              <a:t>31.01.2017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CDA9D-962F-4246-927D-E501C4E1F0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312731"/>
      </p:ext>
    </p:extLst>
  </p:cSld>
  <p:clrMapOvr>
    <a:masterClrMapping/>
  </p:clrMapOvr>
  <p:transition spd="slow">
    <p:pull dir="l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3648" y="692696"/>
            <a:ext cx="7227029" cy="5089101"/>
          </a:xfrm>
        </p:spPr>
        <p:txBody>
          <a:bodyPr anchor="t">
            <a:normAutofit/>
          </a:bodyPr>
          <a:lstStyle>
            <a:lvl1pPr marL="0" indent="0" algn="r">
              <a:buNone/>
              <a:defRPr sz="2800" baseline="0">
                <a:solidFill>
                  <a:srgbClr val="00206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ru-RU" dirty="0"/>
          </a:p>
          <a:p>
            <a:pPr lvl="0"/>
            <a:endParaRPr lang="ru-RU" dirty="0"/>
          </a:p>
          <a:p>
            <a:pPr lvl="0"/>
            <a:r>
              <a:rPr lang="ru-RU" dirty="0"/>
              <a:t>В разработке методик, по устранению вышеперечисленных дефектов, принимали участие известные педагоги: Е.И. Тихеева, Н.М. </a:t>
            </a:r>
            <a:r>
              <a:rPr lang="ru-RU" dirty="0" err="1"/>
              <a:t>Аксарина</a:t>
            </a:r>
            <a:r>
              <a:rPr lang="ru-RU" dirty="0"/>
              <a:t>, Г.М. </a:t>
            </a:r>
            <a:r>
              <a:rPr lang="ru-RU" dirty="0" err="1"/>
              <a:t>Лямина</a:t>
            </a:r>
            <a:r>
              <a:rPr lang="ru-RU" dirty="0"/>
              <a:t>, Н.С. Карпинская, Ф.А. Сохин, В.В. </a:t>
            </a:r>
            <a:r>
              <a:rPr lang="ru-RU" dirty="0" err="1"/>
              <a:t>Гербова</a:t>
            </a:r>
            <a:r>
              <a:rPr lang="ru-RU" dirty="0"/>
              <a:t>, О.С. Ушакова и другие.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33042-E28B-4263-9793-BF3C01DD50E4}" type="datetimeFigureOut">
              <a:rPr lang="ru-RU" smtClean="0"/>
              <a:t>31.01.2017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CDA9D-962F-4246-927D-E501C4E1F0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l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slideLayout" Target="../slideLayouts/slideLayout18.xml" /><Relationship Id="rId3" Type="http://schemas.openxmlformats.org/officeDocument/2006/relationships/slideLayout" Target="../slideLayouts/slideLayout3.xml" /><Relationship Id="rId21" Type="http://schemas.openxmlformats.org/officeDocument/2006/relationships/theme" Target="../theme/theme1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20" Type="http://schemas.openxmlformats.org/officeDocument/2006/relationships/slideLayout" Target="../slideLayouts/slideLayout20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19" Type="http://schemas.openxmlformats.org/officeDocument/2006/relationships/slideLayout" Target="../slideLayouts/slideLayout19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flipH="1">
            <a:off x="-468559" y="12339"/>
            <a:ext cx="468550" cy="45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534777"/>
            <a:ext cx="7125112" cy="5324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Развитие звуковой культуры речи детей 3-4 лет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flipV="1">
            <a:off x="1099668" y="6316935"/>
            <a:ext cx="81277" cy="838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700" r:id="rId3"/>
    <p:sldLayoutId id="2147483701" r:id="rId4"/>
    <p:sldLayoutId id="2147483699" r:id="rId5"/>
    <p:sldLayoutId id="2147483696" r:id="rId6"/>
    <p:sldLayoutId id="2147483698" r:id="rId7"/>
    <p:sldLayoutId id="2147483697" r:id="rId8"/>
    <p:sldLayoutId id="2147483687" r:id="rId9"/>
    <p:sldLayoutId id="2147483693" r:id="rId10"/>
    <p:sldLayoutId id="2147483702" r:id="rId11"/>
    <p:sldLayoutId id="2147483703" r:id="rId12"/>
    <p:sldLayoutId id="2147483704" r:id="rId13"/>
    <p:sldLayoutId id="2147483705" r:id="rId14"/>
    <p:sldLayoutId id="2147483694" r:id="rId15"/>
    <p:sldLayoutId id="2147483706" r:id="rId16"/>
    <p:sldLayoutId id="2147483695" r:id="rId17"/>
    <p:sldLayoutId id="2147483707" r:id="rId18"/>
    <p:sldLayoutId id="2147483708" r:id="rId19"/>
    <p:sldLayoutId id="2147483709" r:id="rId20"/>
  </p:sldLayoutIdLst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6" presetClass="entr" presetSubtype="2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inVertical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/>
    </p:bldLst>
  </p:timing>
  <p:txStyles>
    <p:titleStyle>
      <a:lvl1pPr algn="ctr" defTabSz="457200" rtl="0" eaLnBrk="1" latinLnBrk="0" hangingPunct="1">
        <a:spcBef>
          <a:spcPct val="0"/>
        </a:spcBef>
        <a:buNone/>
        <a:defRPr sz="3200" b="1" i="0" kern="1200">
          <a:solidFill>
            <a:schemeClr val="accent4">
              <a:lumMod val="50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marR="0" indent="0" algn="ctr" defTabSz="457200" rtl="0" eaLnBrk="1" fontAlgn="auto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SzTx/>
        <a:buFont typeface="Wingdings 2" charset="2"/>
        <a:buNone/>
        <a:tabLst/>
        <a:defRPr lang="ru-RU" sz="4800" b="1" kern="1200" baseline="0" smtClean="0">
          <a:solidFill>
            <a:srgbClr val="A5002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 /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5.xml" /><Relationship Id="rId5" Type="http://schemas.openxmlformats.org/officeDocument/2006/relationships/image" Target="../media/image29.jpeg" /><Relationship Id="rId4" Type="http://schemas.openxmlformats.org/officeDocument/2006/relationships/image" Target="../media/image28.jpe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 /><Relationship Id="rId2" Type="http://schemas.openxmlformats.org/officeDocument/2006/relationships/image" Target="../media/image30.jpeg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32.jpe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 /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35.pn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 /><Relationship Id="rId2" Type="http://schemas.openxmlformats.org/officeDocument/2006/relationships/image" Target="../media/image36.jpeg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38.jpeg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 /><Relationship Id="rId1" Type="http://schemas.openxmlformats.org/officeDocument/2006/relationships/slideLayout" Target="../slideLayouts/slideLayout5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1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5.xml" 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3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4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114278"/>
            <a:ext cx="3897245" cy="4743721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149928" y="0"/>
            <a:ext cx="45447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3600" b="1" i="1">
                <a:solidFill>
                  <a:srgbClr val="FF0000"/>
                </a:solidFill>
              </a:rPr>
              <a:t>Формирование звуковой культуры речи у детей 3-4 лет </a:t>
            </a:r>
          </a:p>
        </p:txBody>
      </p:sp>
    </p:spTree>
    <p:extLst>
      <p:ext uri="{BB962C8B-B14F-4D97-AF65-F5344CB8AC3E}">
        <p14:creationId xmlns:p14="http://schemas.microsoft.com/office/powerpoint/2010/main" val="3607597832"/>
      </p:ext>
    </p:extLst>
  </p:cSld>
  <p:clrMapOvr>
    <a:masterClrMapping/>
  </p:clrMapOvr>
  <p:transition spd="slow">
    <p:pull dir="l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9442" y="116632"/>
            <a:ext cx="8134557" cy="6741367"/>
          </a:xfrm>
        </p:spPr>
        <p:txBody>
          <a:bodyPr>
            <a:normAutofit/>
          </a:bodyPr>
          <a:lstStyle/>
          <a:p>
            <a:r>
              <a:rPr lang="ru-RU" sz="4400" dirty="0"/>
              <a:t>Методы и приемы </a:t>
            </a:r>
          </a:p>
          <a:p>
            <a:r>
              <a:rPr lang="ru-RU" dirty="0"/>
              <a:t>работы с детьми 3-4 лет по развитию звуковой культуры речи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Игровые методы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Показ картинок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Показ образца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Показ способа действия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Словесные методы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Пояснение 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Художественное слово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556792"/>
            <a:ext cx="3003146" cy="293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929375"/>
      </p:ext>
    </p:extLst>
  </p:cSld>
  <p:clrMapOvr>
    <a:masterClrMapping/>
  </p:clrMapOvr>
  <p:transition spd="slow">
    <p:pull dir="l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9672" y="13112"/>
            <a:ext cx="7344815" cy="6844888"/>
          </a:xfrm>
        </p:spPr>
        <p:txBody>
          <a:bodyPr>
            <a:normAutofit/>
          </a:bodyPr>
          <a:lstStyle/>
          <a:p>
            <a:r>
              <a:rPr lang="ru-RU" sz="4400" dirty="0"/>
              <a:t>Формы работы</a:t>
            </a:r>
          </a:p>
          <a:p>
            <a:r>
              <a:rPr lang="ru-RU" sz="3600" dirty="0"/>
              <a:t> </a:t>
            </a:r>
            <a:r>
              <a:rPr lang="ru-RU" dirty="0"/>
              <a:t>с детьми 3-4 лет по развитию звуковой культуры речи</a:t>
            </a:r>
          </a:p>
          <a:p>
            <a:endParaRPr lang="ru-RU" dirty="0"/>
          </a:p>
          <a:p>
            <a:pPr marL="457200" indent="-457200">
              <a:buFont typeface="Wingdings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Игра 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Занятия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171400"/>
            <a:ext cx="3168352" cy="309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50881"/>
      </p:ext>
    </p:extLst>
  </p:cSld>
  <p:clrMapOvr>
    <a:masterClrMapping/>
  </p:clrMapOvr>
  <p:transition spd="slow">
    <p:pull dir="l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3728" y="0"/>
            <a:ext cx="7020271" cy="6857999"/>
          </a:xfrm>
        </p:spPr>
        <p:txBody>
          <a:bodyPr>
            <a:normAutofit/>
          </a:bodyPr>
          <a:lstStyle/>
          <a:p>
            <a:r>
              <a:rPr lang="ru-RU" sz="4400" dirty="0"/>
              <a:t>Средства </a:t>
            </a:r>
          </a:p>
          <a:p>
            <a:r>
              <a:rPr lang="ru-RU" dirty="0"/>
              <a:t>работы с детьми 3-4 лет по развитию звуковой культуры речи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Дидактические игры;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Художественная литература;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Картотека картинок;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Игрушки и игровые материалы;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Различные предметы.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96032"/>
            <a:ext cx="3419872" cy="334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671125"/>
      </p:ext>
    </p:extLst>
  </p:cSld>
  <p:clrMapOvr>
    <a:masterClrMapping/>
  </p:clrMapOvr>
  <p:transition spd="slow">
    <p:pull dir="l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21" y="437697"/>
            <a:ext cx="2282825" cy="4064000"/>
          </a:xfrm>
          <a:prstGeom prst="rect">
            <a:avLst/>
          </a:prstGeom>
        </p:spPr>
      </p:pic>
      <p:pic>
        <p:nvPicPr>
          <p:cNvPr id="6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637" y="3715403"/>
            <a:ext cx="4735286" cy="2659899"/>
          </a:xfrm>
          <a:prstGeom prst="rect">
            <a:avLst/>
          </a:prstGeom>
        </p:spPr>
      </p:pic>
      <p:pic>
        <p:nvPicPr>
          <p:cNvPr id="14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992" y="249041"/>
            <a:ext cx="2053092" cy="3655018"/>
          </a:xfrm>
          <a:prstGeom prst="rect">
            <a:avLst/>
          </a:prstGeom>
        </p:spPr>
      </p:pic>
      <p:pic>
        <p:nvPicPr>
          <p:cNvPr id="16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423" y="1003726"/>
            <a:ext cx="3420105" cy="214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290529"/>
      </p:ext>
    </p:extLst>
  </p:cSld>
  <p:clrMapOvr>
    <a:masterClrMapping/>
  </p:clrMapOvr>
  <p:transition spd="slow">
    <p:pull dir="l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07" y="663363"/>
            <a:ext cx="4701268" cy="2640791"/>
          </a:xfrm>
          <a:prstGeom prst="rect">
            <a:avLst/>
          </a:prstGeom>
        </p:spPr>
      </p:pic>
      <p:pic>
        <p:nvPicPr>
          <p:cNvPr id="6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6" y="3725431"/>
            <a:ext cx="4748893" cy="2667543"/>
          </a:xfrm>
          <a:prstGeom prst="rect">
            <a:avLst/>
          </a:prstGeom>
        </p:spPr>
      </p:pic>
      <p:pic>
        <p:nvPicPr>
          <p:cNvPr id="3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126" y="437697"/>
            <a:ext cx="2748643" cy="366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152263"/>
      </p:ext>
    </p:extLst>
  </p:cSld>
  <p:clrMapOvr>
    <a:masterClrMapping/>
  </p:clrMapOvr>
  <p:transition spd="slow">
    <p:pull dir="l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28" y="342446"/>
            <a:ext cx="4019143" cy="4064000"/>
          </a:xfrm>
          <a:prstGeom prst="rect">
            <a:avLst/>
          </a:prstGeom>
        </p:spPr>
      </p:pic>
      <p:pic>
        <p:nvPicPr>
          <p:cNvPr id="11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691" y="417286"/>
            <a:ext cx="3522721" cy="3188607"/>
          </a:xfrm>
          <a:prstGeom prst="rect">
            <a:avLst/>
          </a:prstGeom>
        </p:spPr>
      </p:pic>
      <p:pic>
        <p:nvPicPr>
          <p:cNvPr id="13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130" y="3415393"/>
            <a:ext cx="3238148" cy="294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022704"/>
      </p:ext>
    </p:extLst>
  </p:cSld>
  <p:clrMapOvr>
    <a:masterClrMapping/>
  </p:clrMapOvr>
  <p:transition spd="slow">
    <p:pull dir="l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86" y="294821"/>
            <a:ext cx="3048000" cy="4064000"/>
          </a:xfrm>
          <a:prstGeom prst="rect">
            <a:avLst/>
          </a:prstGeom>
        </p:spPr>
      </p:pic>
      <p:pic>
        <p:nvPicPr>
          <p:cNvPr id="6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178" y="294821"/>
            <a:ext cx="3048000" cy="4064000"/>
          </a:xfrm>
          <a:prstGeom prst="rect">
            <a:avLst/>
          </a:prstGeom>
        </p:spPr>
      </p:pic>
      <p:pic>
        <p:nvPicPr>
          <p:cNvPr id="10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71" y="2471965"/>
            <a:ext cx="3048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05260"/>
      </p:ext>
    </p:extLst>
  </p:cSld>
  <p:clrMapOvr>
    <a:masterClrMapping/>
  </p:clrMapOvr>
  <p:transition spd="slow">
    <p:pull dir="l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Спасибо за внимание!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11685"/>
            <a:ext cx="5112568" cy="499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93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71800" y="116632"/>
            <a:ext cx="6264696" cy="6048672"/>
          </a:xfrm>
        </p:spPr>
        <p:txBody>
          <a:bodyPr>
            <a:normAutofit/>
          </a:bodyPr>
          <a:lstStyle/>
          <a:p>
            <a:endParaRPr lang="ru-RU" dirty="0"/>
          </a:p>
          <a:p>
            <a:endParaRPr lang="ru-RU" dirty="0"/>
          </a:p>
          <a:p>
            <a:r>
              <a:rPr lang="ru-RU" sz="2800" dirty="0"/>
              <a:t>От того, как ребенку будет открыта звуковая действительность языка, строение звуковой формы слова, зависит не только усвоение грамоты, но и все последующее усвоение языка».</a:t>
            </a:r>
          </a:p>
          <a:p>
            <a:r>
              <a:rPr lang="ru-RU" sz="2800" dirty="0"/>
              <a:t>Д.Б. </a:t>
            </a:r>
            <a:r>
              <a:rPr lang="ru-RU" sz="2800" dirty="0" err="1"/>
              <a:t>Эльконин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3205196" cy="390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30750"/>
      </p:ext>
    </p:extLst>
  </p:cSld>
  <p:clrMapOvr>
    <a:masterClrMapping/>
  </p:clrMapOvr>
  <p:transition spd="slow">
    <p:pull dir="l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1203563"/>
            <a:ext cx="7742142" cy="435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416477"/>
      </p:ext>
    </p:extLst>
  </p:cSld>
  <p:clrMapOvr>
    <a:masterClrMapping/>
  </p:clrMapOvr>
  <p:transition spd="slow">
    <p:pull dir="l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Особенности в </a:t>
            </a:r>
            <a:r>
              <a:rPr lang="ru-RU" dirty="0" err="1"/>
              <a:t>словопроизношении</a:t>
            </a:r>
            <a:r>
              <a:rPr lang="ru-RU" dirty="0"/>
              <a:t> детей 3-4 лет: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315415"/>
            <a:ext cx="3461560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9600"/>
      </p:ext>
    </p:extLst>
  </p:cSld>
  <p:clrMapOvr>
    <a:masterClrMapping/>
  </p:clrMapOvr>
  <p:transition spd="slow">
    <p:pull dir="l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0" indent="-571500">
              <a:buFont typeface="Wingdings" pitchFamily="2" charset="2"/>
              <a:buChar char="v"/>
            </a:pPr>
            <a:r>
              <a:rPr lang="ru-RU" sz="2800" dirty="0">
                <a:solidFill>
                  <a:srgbClr val="002060"/>
                </a:solidFill>
              </a:rPr>
              <a:t>Сокращение («</a:t>
            </a:r>
            <a:r>
              <a:rPr lang="ru-RU" sz="2800" dirty="0" err="1">
                <a:solidFill>
                  <a:srgbClr val="002060"/>
                </a:solidFill>
              </a:rPr>
              <a:t>тул</a:t>
            </a:r>
            <a:r>
              <a:rPr lang="ru-RU" sz="2800" dirty="0">
                <a:solidFill>
                  <a:srgbClr val="002060"/>
                </a:solidFill>
              </a:rPr>
              <a:t>» – стул);</a:t>
            </a:r>
          </a:p>
          <a:p>
            <a:pPr marL="571500" indent="-571500">
              <a:buFont typeface="Wingdings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Перестановки («</a:t>
            </a:r>
            <a:r>
              <a:rPr lang="ru-RU" dirty="0" err="1">
                <a:solidFill>
                  <a:srgbClr val="002060"/>
                </a:solidFill>
              </a:rPr>
              <a:t>ко</a:t>
            </a:r>
            <a:r>
              <a:rPr lang="ru-RU" dirty="0" err="1">
                <a:solidFill>
                  <a:schemeClr val="accent4">
                    <a:lumMod val="75000"/>
                  </a:schemeClr>
                </a:solidFill>
              </a:rPr>
              <a:t>рв</a:t>
            </a:r>
            <a:r>
              <a:rPr lang="ru-RU" dirty="0" err="1">
                <a:solidFill>
                  <a:srgbClr val="002060"/>
                </a:solidFill>
              </a:rPr>
              <a:t>ик</a:t>
            </a:r>
            <a:r>
              <a:rPr lang="ru-RU" dirty="0">
                <a:solidFill>
                  <a:srgbClr val="002060"/>
                </a:solidFill>
              </a:rPr>
              <a:t>» – коврик);</a:t>
            </a:r>
          </a:p>
          <a:p>
            <a:pPr marL="571500" indent="-571500">
              <a:buFont typeface="Wingdings" pitchFamily="2" charset="2"/>
              <a:buChar char="v"/>
            </a:pPr>
            <a:r>
              <a:rPr lang="ru-RU" sz="2800" dirty="0">
                <a:solidFill>
                  <a:srgbClr val="002060"/>
                </a:solidFill>
              </a:rPr>
              <a:t>Уподобление одного звука другим («</a:t>
            </a:r>
            <a:r>
              <a:rPr lang="ru-RU" sz="2800" dirty="0" err="1">
                <a:solidFill>
                  <a:schemeClr val="accent4">
                    <a:lumMod val="75000"/>
                  </a:schemeClr>
                </a:solidFill>
              </a:rPr>
              <a:t>б</a:t>
            </a:r>
            <a:r>
              <a:rPr lang="ru-RU" sz="2800" dirty="0" err="1">
                <a:solidFill>
                  <a:srgbClr val="002060"/>
                </a:solidFill>
              </a:rPr>
              <a:t>обака</a:t>
            </a:r>
            <a:r>
              <a:rPr lang="ru-RU" sz="2800" dirty="0">
                <a:solidFill>
                  <a:srgbClr val="002060"/>
                </a:solidFill>
              </a:rPr>
              <a:t>» – собака);</a:t>
            </a:r>
          </a:p>
          <a:p>
            <a:pPr marL="571500" indent="-571500">
              <a:buFont typeface="Wingdings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Слияние («</a:t>
            </a:r>
            <a:r>
              <a:rPr lang="ru-RU" dirty="0" err="1">
                <a:solidFill>
                  <a:srgbClr val="002060"/>
                </a:solidFill>
              </a:rPr>
              <a:t>Мафеда</a:t>
            </a:r>
            <a:r>
              <a:rPr lang="ru-RU" dirty="0">
                <a:solidFill>
                  <a:srgbClr val="002060"/>
                </a:solidFill>
              </a:rPr>
              <a:t>» – Мария Федоровна);</a:t>
            </a:r>
          </a:p>
          <a:p>
            <a:pPr marL="571500" indent="-571500">
              <a:buFont typeface="Wingdings" pitchFamily="2" charset="2"/>
              <a:buChar char="v"/>
            </a:pPr>
            <a:r>
              <a:rPr lang="ru-RU" sz="2800" dirty="0">
                <a:solidFill>
                  <a:srgbClr val="002060"/>
                </a:solidFill>
              </a:rPr>
              <a:t>Добавление звуков («</a:t>
            </a:r>
            <a:r>
              <a:rPr lang="ru-RU" sz="2800" dirty="0" err="1">
                <a:solidFill>
                  <a:srgbClr val="002060"/>
                </a:solidFill>
              </a:rPr>
              <a:t>реб</a:t>
            </a:r>
            <a:r>
              <a:rPr lang="ru-RU" sz="3600" dirty="0" err="1">
                <a:solidFill>
                  <a:schemeClr val="accent4">
                    <a:lumMod val="75000"/>
                  </a:schemeClr>
                </a:solidFill>
              </a:rPr>
              <a:t>л</a:t>
            </a:r>
            <a:r>
              <a:rPr lang="ru-RU" sz="2800" dirty="0" err="1">
                <a:solidFill>
                  <a:srgbClr val="002060"/>
                </a:solidFill>
              </a:rPr>
              <a:t>ята</a:t>
            </a:r>
            <a:r>
              <a:rPr lang="ru-RU" sz="2800" dirty="0">
                <a:solidFill>
                  <a:srgbClr val="002060"/>
                </a:solidFill>
              </a:rPr>
              <a:t>» – ребята).</a:t>
            </a:r>
          </a:p>
          <a:p>
            <a:pPr marL="571500" indent="-571500">
              <a:buFont typeface="Wingdings" pitchFamily="2" charset="2"/>
              <a:buChar char="v"/>
            </a:pP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326164"/>
      </p:ext>
    </p:extLst>
  </p:cSld>
  <p:clrMapOvr>
    <a:masterClrMapping/>
  </p:clrMapOvr>
  <p:transition spd="slow">
    <p:pull dir="l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009442" y="534776"/>
            <a:ext cx="7595005" cy="5918559"/>
          </a:xfrm>
        </p:spPr>
        <p:txBody>
          <a:bodyPr>
            <a:normAutofit fontScale="85000" lnSpcReduction="10000"/>
          </a:bodyPr>
          <a:lstStyle/>
          <a:p>
            <a:pPr marL="571500" indent="-571500">
              <a:buFont typeface="Wingdings" pitchFamily="2" charset="2"/>
              <a:buChar char="v"/>
            </a:pPr>
            <a:r>
              <a:rPr lang="ru-RU" sz="2800" dirty="0">
                <a:solidFill>
                  <a:srgbClr val="002060"/>
                </a:solidFill>
              </a:rPr>
              <a:t>Согласные произносятся смягченно («</a:t>
            </a:r>
            <a:r>
              <a:rPr lang="ru-RU" sz="2800" dirty="0" err="1">
                <a:solidFill>
                  <a:srgbClr val="FF0000"/>
                </a:solidFill>
              </a:rPr>
              <a:t>з</a:t>
            </a:r>
            <a:r>
              <a:rPr lang="ru-RU" sz="2800" dirty="0" err="1">
                <a:solidFill>
                  <a:srgbClr val="002060"/>
                </a:solidFill>
              </a:rPr>
              <a:t>юк</a:t>
            </a:r>
            <a:r>
              <a:rPr lang="ru-RU" sz="2800" dirty="0">
                <a:solidFill>
                  <a:srgbClr val="002060"/>
                </a:solidFill>
              </a:rPr>
              <a:t>» – жук, «</a:t>
            </a:r>
            <a:r>
              <a:rPr lang="ru-RU" sz="2800" dirty="0" err="1">
                <a:solidFill>
                  <a:srgbClr val="FF0000"/>
                </a:solidFill>
              </a:rPr>
              <a:t>ся</a:t>
            </a:r>
            <a:r>
              <a:rPr lang="ru-RU" sz="2800" dirty="0" err="1">
                <a:solidFill>
                  <a:srgbClr val="002060"/>
                </a:solidFill>
              </a:rPr>
              <a:t>рик</a:t>
            </a:r>
            <a:r>
              <a:rPr lang="ru-RU" sz="2800" dirty="0">
                <a:solidFill>
                  <a:srgbClr val="002060"/>
                </a:solidFill>
              </a:rPr>
              <a:t>» – шарик);</a:t>
            </a:r>
          </a:p>
          <a:p>
            <a:pPr marL="571500" indent="-571500">
              <a:buFont typeface="Wingdings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Свистящие звуки «С», «З», «Ц» произносятся недостаточно четко, часто не произносятся («</a:t>
            </a:r>
            <a:r>
              <a:rPr lang="ru-RU" dirty="0">
                <a:solidFill>
                  <a:srgbClr val="FF0000"/>
                </a:solidFill>
              </a:rPr>
              <a:t>а</a:t>
            </a:r>
            <a:r>
              <a:rPr lang="ru-RU" dirty="0">
                <a:solidFill>
                  <a:srgbClr val="002060"/>
                </a:solidFill>
              </a:rPr>
              <a:t>бака» - собака); заменяются («</a:t>
            </a:r>
            <a:r>
              <a:rPr lang="ru-RU" dirty="0" err="1">
                <a:solidFill>
                  <a:srgbClr val="FF0000"/>
                </a:solidFill>
              </a:rPr>
              <a:t>ф</a:t>
            </a:r>
            <a:r>
              <a:rPr lang="ru-RU" dirty="0" err="1">
                <a:solidFill>
                  <a:srgbClr val="002060"/>
                </a:solidFill>
              </a:rPr>
              <a:t>олнце</a:t>
            </a:r>
            <a:r>
              <a:rPr lang="ru-RU" dirty="0">
                <a:solidFill>
                  <a:srgbClr val="002060"/>
                </a:solidFill>
              </a:rPr>
              <a:t>» – солнце, «</a:t>
            </a:r>
            <a:r>
              <a:rPr lang="ru-RU" dirty="0" err="1">
                <a:solidFill>
                  <a:srgbClr val="FF0000"/>
                </a:solidFill>
              </a:rPr>
              <a:t>т</a:t>
            </a:r>
            <a:r>
              <a:rPr lang="ru-RU" dirty="0" err="1">
                <a:solidFill>
                  <a:srgbClr val="002060"/>
                </a:solidFill>
              </a:rPr>
              <a:t>веток</a:t>
            </a:r>
            <a:r>
              <a:rPr lang="ru-RU" dirty="0">
                <a:solidFill>
                  <a:srgbClr val="002060"/>
                </a:solidFill>
              </a:rPr>
              <a:t>» - цветок);</a:t>
            </a:r>
          </a:p>
          <a:p>
            <a:pPr marL="571500" indent="-571500">
              <a:buFont typeface="Wingdings" pitchFamily="2" charset="2"/>
              <a:buChar char="v"/>
            </a:pPr>
            <a:r>
              <a:rPr lang="ru-RU" sz="2800" dirty="0">
                <a:solidFill>
                  <a:srgbClr val="002060"/>
                </a:solidFill>
              </a:rPr>
              <a:t>Звуки «Л», «Р» пропускаются или заменяются на другие(«</a:t>
            </a:r>
            <a:r>
              <a:rPr lang="ru-RU" sz="2800" dirty="0" err="1">
                <a:solidFill>
                  <a:srgbClr val="002060"/>
                </a:solidFill>
              </a:rPr>
              <a:t>л</a:t>
            </a:r>
            <a:r>
              <a:rPr lang="ru-RU" sz="2800" dirty="0" err="1">
                <a:solidFill>
                  <a:srgbClr val="FF0000"/>
                </a:solidFill>
              </a:rPr>
              <a:t>я</a:t>
            </a:r>
            <a:r>
              <a:rPr lang="ru-RU" sz="2800" dirty="0" err="1">
                <a:solidFill>
                  <a:srgbClr val="002060"/>
                </a:solidFill>
              </a:rPr>
              <a:t>мпа</a:t>
            </a:r>
            <a:r>
              <a:rPr lang="ru-RU" sz="2800" dirty="0">
                <a:solidFill>
                  <a:srgbClr val="002060"/>
                </a:solidFill>
              </a:rPr>
              <a:t>», «</a:t>
            </a:r>
            <a:r>
              <a:rPr lang="ru-RU" sz="2800" dirty="0" err="1">
                <a:solidFill>
                  <a:srgbClr val="FF0000"/>
                </a:solidFill>
              </a:rPr>
              <a:t>я</a:t>
            </a:r>
            <a:r>
              <a:rPr lang="ru-RU" sz="2800" dirty="0" err="1">
                <a:solidFill>
                  <a:srgbClr val="002060"/>
                </a:solidFill>
              </a:rPr>
              <a:t>мпа</a:t>
            </a:r>
            <a:r>
              <a:rPr lang="ru-RU" sz="2800" dirty="0">
                <a:solidFill>
                  <a:srgbClr val="002060"/>
                </a:solidFill>
              </a:rPr>
              <a:t>» – лампа, «</a:t>
            </a:r>
            <a:r>
              <a:rPr lang="ru-RU" sz="2800" dirty="0" err="1">
                <a:solidFill>
                  <a:srgbClr val="FF0000"/>
                </a:solidFill>
              </a:rPr>
              <a:t>ы</a:t>
            </a:r>
            <a:r>
              <a:rPr lang="ru-RU" sz="2800" dirty="0" err="1">
                <a:solidFill>
                  <a:srgbClr val="002060"/>
                </a:solidFill>
              </a:rPr>
              <a:t>ба</a:t>
            </a:r>
            <a:r>
              <a:rPr lang="ru-RU" sz="2800" dirty="0">
                <a:solidFill>
                  <a:srgbClr val="002060"/>
                </a:solidFill>
              </a:rPr>
              <a:t>», «</a:t>
            </a:r>
            <a:r>
              <a:rPr lang="ru-RU" sz="2800" dirty="0" err="1">
                <a:solidFill>
                  <a:srgbClr val="FF0000"/>
                </a:solidFill>
              </a:rPr>
              <a:t>л</a:t>
            </a:r>
            <a:r>
              <a:rPr lang="ru-RU" sz="2800" dirty="0" err="1">
                <a:solidFill>
                  <a:srgbClr val="002060"/>
                </a:solidFill>
              </a:rPr>
              <a:t>ыба</a:t>
            </a:r>
            <a:r>
              <a:rPr lang="ru-RU" sz="2800" dirty="0">
                <a:solidFill>
                  <a:srgbClr val="002060"/>
                </a:solidFill>
              </a:rPr>
              <a:t>» - рыба);</a:t>
            </a:r>
          </a:p>
          <a:p>
            <a:pPr marL="571500" indent="-571500">
              <a:buFont typeface="Wingdings" pitchFamily="2" charset="2"/>
              <a:buChar char="v"/>
            </a:pPr>
            <a:r>
              <a:rPr lang="ru-RU" sz="2800" dirty="0">
                <a:solidFill>
                  <a:srgbClr val="002060"/>
                </a:solidFill>
              </a:rPr>
              <a:t>Шипящие звуки «Ш», «Ж», «Ч», «Щ» произносятся недостаточно четко, часто заменяются </a:t>
            </a:r>
            <a:r>
              <a:rPr lang="ru-RU" dirty="0">
                <a:solidFill>
                  <a:srgbClr val="002060"/>
                </a:solidFill>
              </a:rPr>
              <a:t>с</a:t>
            </a:r>
            <a:r>
              <a:rPr lang="ru-RU" sz="2800" dirty="0">
                <a:solidFill>
                  <a:srgbClr val="002060"/>
                </a:solidFill>
              </a:rPr>
              <a:t>вистящими («</a:t>
            </a:r>
            <a:r>
              <a:rPr lang="ru-RU" sz="2800" dirty="0">
                <a:solidFill>
                  <a:srgbClr val="FF0000"/>
                </a:solidFill>
              </a:rPr>
              <a:t>с</a:t>
            </a:r>
            <a:r>
              <a:rPr lang="ru-RU" sz="2800" dirty="0">
                <a:solidFill>
                  <a:srgbClr val="002060"/>
                </a:solidFill>
              </a:rPr>
              <a:t>апка», «</a:t>
            </a:r>
            <a:r>
              <a:rPr lang="ru-RU" sz="2800" dirty="0" err="1">
                <a:solidFill>
                  <a:srgbClr val="FF0000"/>
                </a:solidFill>
              </a:rPr>
              <a:t>ф</a:t>
            </a:r>
            <a:r>
              <a:rPr lang="ru-RU" sz="2800" dirty="0" err="1">
                <a:solidFill>
                  <a:srgbClr val="002060"/>
                </a:solidFill>
              </a:rPr>
              <a:t>апка</a:t>
            </a:r>
            <a:r>
              <a:rPr lang="ru-RU" sz="2800" dirty="0">
                <a:solidFill>
                  <a:srgbClr val="002060"/>
                </a:solidFill>
              </a:rPr>
              <a:t>» – шапка, «</a:t>
            </a:r>
            <a:r>
              <a:rPr lang="ru-RU" sz="2800" dirty="0" err="1">
                <a:solidFill>
                  <a:srgbClr val="FF0000"/>
                </a:solidFill>
              </a:rPr>
              <a:t>з</a:t>
            </a:r>
            <a:r>
              <a:rPr lang="ru-RU" sz="2800" dirty="0" err="1">
                <a:solidFill>
                  <a:srgbClr val="002060"/>
                </a:solidFill>
              </a:rPr>
              <a:t>ук</a:t>
            </a:r>
            <a:r>
              <a:rPr lang="ru-RU" sz="2800" dirty="0">
                <a:solidFill>
                  <a:srgbClr val="002060"/>
                </a:solidFill>
              </a:rPr>
              <a:t>», «</a:t>
            </a:r>
            <a:r>
              <a:rPr lang="ru-RU" sz="2800" dirty="0" err="1">
                <a:solidFill>
                  <a:srgbClr val="FF0000"/>
                </a:solidFill>
              </a:rPr>
              <a:t>в</a:t>
            </a:r>
            <a:r>
              <a:rPr lang="ru-RU" sz="2800" dirty="0" err="1">
                <a:solidFill>
                  <a:srgbClr val="002060"/>
                </a:solidFill>
              </a:rPr>
              <a:t>ук</a:t>
            </a:r>
            <a:r>
              <a:rPr lang="ru-RU" sz="2800" dirty="0">
                <a:solidFill>
                  <a:srgbClr val="002060"/>
                </a:solidFill>
              </a:rPr>
              <a:t>» - жук).</a:t>
            </a:r>
          </a:p>
          <a:p>
            <a:pPr marL="571500" indent="-571500">
              <a:buFont typeface="Wingdings" pitchFamily="2" charset="2"/>
              <a:buChar char="v"/>
            </a:pP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166442"/>
      </p:ext>
    </p:extLst>
  </p:cSld>
  <p:clrMapOvr>
    <a:masterClrMapping/>
  </p:clrMapOvr>
  <p:transition spd="slow">
    <p:pull dir="l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/>
          </a:p>
          <a:p>
            <a:endParaRPr lang="ru-RU" dirty="0"/>
          </a:p>
          <a:p>
            <a:r>
              <a:rPr lang="ru-RU" dirty="0"/>
              <a:t>Цель:</a:t>
            </a:r>
          </a:p>
          <a:p>
            <a:r>
              <a:rPr lang="ru-RU" sz="2800" dirty="0">
                <a:solidFill>
                  <a:srgbClr val="002060"/>
                </a:solidFill>
              </a:rPr>
              <a:t>Воспитание звуковой культуры речи детей 3-4 лет посредством дидактических игр и речевых упражнений.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1" y="21494"/>
            <a:ext cx="3337917" cy="326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256601"/>
      </p:ext>
    </p:extLst>
  </p:cSld>
  <p:clrMapOvr>
    <a:masterClrMapping/>
  </p:clrMapOvr>
  <p:transition spd="slow">
    <p:pull dir="l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Игра «Узнай, какой игрушки не стало»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315297" y="260648"/>
            <a:ext cx="7721199" cy="6597352"/>
          </a:xfrm>
        </p:spPr>
        <p:txBody>
          <a:bodyPr>
            <a:normAutofit fontScale="47500" lnSpcReduction="20000"/>
          </a:bodyPr>
          <a:lstStyle/>
          <a:p>
            <a:r>
              <a:rPr lang="ru-RU" sz="9000" dirty="0"/>
              <a:t>Задачи:</a:t>
            </a:r>
          </a:p>
          <a:p>
            <a:pPr marL="857250" indent="-857250">
              <a:buFont typeface="Wingdings" pitchFamily="2" charset="2"/>
              <a:buChar char="v"/>
            </a:pPr>
            <a:r>
              <a:rPr lang="ru-RU" sz="6000" dirty="0">
                <a:solidFill>
                  <a:srgbClr val="002060"/>
                </a:solidFill>
              </a:rPr>
              <a:t>Обучать детей правильному  звукопроизношению.</a:t>
            </a:r>
          </a:p>
          <a:p>
            <a:pPr marL="857250" indent="-857250">
              <a:buFont typeface="Wingdings" pitchFamily="2" charset="2"/>
              <a:buChar char="v"/>
            </a:pPr>
            <a:r>
              <a:rPr lang="ru-RU" sz="6000" dirty="0">
                <a:solidFill>
                  <a:srgbClr val="002060"/>
                </a:solidFill>
              </a:rPr>
              <a:t> Учить детей четко произносить гласные и наиболее простые согласные изолированно и в словах.</a:t>
            </a:r>
          </a:p>
          <a:p>
            <a:pPr marL="857250" indent="-857250">
              <a:buFont typeface="Wingdings" pitchFamily="2" charset="2"/>
              <a:buChar char="v"/>
            </a:pPr>
            <a:r>
              <a:rPr lang="ru-RU" sz="6000" dirty="0">
                <a:solidFill>
                  <a:srgbClr val="002060"/>
                </a:solidFill>
              </a:rPr>
              <a:t>Укреплять и развивать артикуляционный аппарат.</a:t>
            </a:r>
          </a:p>
          <a:p>
            <a:pPr marL="857250" indent="-857250">
              <a:buFont typeface="Wingdings" pitchFamily="2" charset="2"/>
              <a:buChar char="v"/>
            </a:pPr>
            <a:r>
              <a:rPr lang="ru-RU" sz="6000" dirty="0">
                <a:solidFill>
                  <a:srgbClr val="002060"/>
                </a:solidFill>
              </a:rPr>
              <a:t>Развивать умение вслушиваться в звучащее слово, соотносить его с предметом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243408"/>
            <a:ext cx="2991650" cy="29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13112"/>
      </p:ext>
    </p:extLst>
  </p:cSld>
  <p:clrMapOvr>
    <a:masterClrMapping/>
  </p:clrMapOvr>
  <p:transition spd="slow">
    <p:pull dir="l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1009442" y="534776"/>
            <a:ext cx="7955045" cy="6323223"/>
          </a:xfrm>
        </p:spPr>
        <p:txBody>
          <a:bodyPr>
            <a:normAutofit fontScale="77500" lnSpcReduction="20000"/>
          </a:bodyPr>
          <a:lstStyle/>
          <a:p>
            <a:r>
              <a:rPr lang="ru-RU" sz="6400" dirty="0"/>
              <a:t>Принципы: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Наглядности;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Доступности;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Систематичности и последовательности;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Развивающего и воспитывающего обучения;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Учета возрастных и индивидуальных особенностей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22983"/>
            <a:ext cx="3212601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630398"/>
      </p:ext>
    </p:extLst>
  </p:cSld>
  <p:clrMapOvr>
    <a:masterClrMapping/>
  </p:clrMapOvr>
  <p:transition spd="slow">
    <p:pull dir="ld"/>
  </p:transition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TC102455596[[fn=Весна]]</Template>
  <TotalTime>408</TotalTime>
  <Words>657</Words>
  <Application>Microsoft Office PowerPoint</Application>
  <PresentationFormat>Экран (4:3)</PresentationFormat>
  <Paragraphs>105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Spring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Игра «Узнай, какой игрушки не стало»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йцуке</dc:creator>
  <cp:lastModifiedBy>йцуке</cp:lastModifiedBy>
  <cp:revision>44</cp:revision>
  <dcterms:created xsi:type="dcterms:W3CDTF">2015-10-08T23:08:18Z</dcterms:created>
  <dcterms:modified xsi:type="dcterms:W3CDTF">2017-01-31T09:13:01Z</dcterms:modified>
</cp:coreProperties>
</file>